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77" r:id="rId11"/>
    <p:sldId id="278" r:id="rId12"/>
    <p:sldId id="264" r:id="rId13"/>
    <p:sldId id="272" r:id="rId14"/>
    <p:sldId id="265" r:id="rId15"/>
    <p:sldId id="279" r:id="rId16"/>
    <p:sldId id="266" r:id="rId17"/>
    <p:sldId id="273" r:id="rId18"/>
    <p:sldId id="268" r:id="rId19"/>
    <p:sldId id="269" r:id="rId20"/>
    <p:sldId id="270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3BD8-2374-4419-86EB-21683A069344}" type="datetimeFigureOut">
              <a:rPr lang="en-US" smtClean="0"/>
              <a:t>30-Sep-13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D2C23-AA78-47E8-A059-95C858B49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27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3BD8-2374-4419-86EB-21683A069344}" type="datetimeFigureOut">
              <a:rPr lang="en-US" smtClean="0"/>
              <a:t>30-Sep-13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D2C23-AA78-47E8-A059-95C858B49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48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3BD8-2374-4419-86EB-21683A069344}" type="datetimeFigureOut">
              <a:rPr lang="en-US" smtClean="0"/>
              <a:t>30-Sep-13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D2C23-AA78-47E8-A059-95C858B49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54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3BD8-2374-4419-86EB-21683A069344}" type="datetimeFigureOut">
              <a:rPr lang="en-US" smtClean="0"/>
              <a:t>30-Sep-13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D2C23-AA78-47E8-A059-95C858B49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53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3BD8-2374-4419-86EB-21683A069344}" type="datetimeFigureOut">
              <a:rPr lang="en-US" smtClean="0"/>
              <a:t>30-Sep-13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D2C23-AA78-47E8-A059-95C858B49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247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3BD8-2374-4419-86EB-21683A069344}" type="datetimeFigureOut">
              <a:rPr lang="en-US" smtClean="0"/>
              <a:t>30-Sep-13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D2C23-AA78-47E8-A059-95C858B49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029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3BD8-2374-4419-86EB-21683A069344}" type="datetimeFigureOut">
              <a:rPr lang="en-US" smtClean="0"/>
              <a:t>30-Sep-13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D2C23-AA78-47E8-A059-95C858B49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83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3BD8-2374-4419-86EB-21683A069344}" type="datetimeFigureOut">
              <a:rPr lang="en-US" smtClean="0"/>
              <a:t>30-Sep-13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D2C23-AA78-47E8-A059-95C858B49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724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3BD8-2374-4419-86EB-21683A069344}" type="datetimeFigureOut">
              <a:rPr lang="en-US" smtClean="0"/>
              <a:t>30-Sep-13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D2C23-AA78-47E8-A059-95C858B49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31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3BD8-2374-4419-86EB-21683A069344}" type="datetimeFigureOut">
              <a:rPr lang="en-US" smtClean="0"/>
              <a:t>30-Sep-13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D2C23-AA78-47E8-A059-95C858B49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85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3BD8-2374-4419-86EB-21683A069344}" type="datetimeFigureOut">
              <a:rPr lang="en-US" smtClean="0"/>
              <a:t>30-Sep-13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D2C23-AA78-47E8-A059-95C858B49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38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D3BD8-2374-4419-86EB-21683A069344}" type="datetimeFigureOut">
              <a:rPr lang="en-US" smtClean="0"/>
              <a:t>30-Sep-13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D2C23-AA78-47E8-A059-95C858B49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273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600200" y="228600"/>
            <a:ext cx="58674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latin typeface="SolaimanLipi" pitchFamily="2" charset="0"/>
                <a:cs typeface="SolaimanLipi" pitchFamily="2" charset="0"/>
              </a:rPr>
              <a:t>স্বাগতম</a:t>
            </a:r>
            <a:endParaRPr lang="en-US" sz="13800" dirty="0">
              <a:latin typeface="SolaimanLipi" pitchFamily="2" charset="0"/>
              <a:cs typeface="SolaimanLipi" pitchFamily="2" charset="0"/>
            </a:endParaRPr>
          </a:p>
        </p:txBody>
      </p:sp>
      <p:pic>
        <p:nvPicPr>
          <p:cNvPr id="1026" name="Picture 2" descr="C:\Users\kamrul\Desktop\ro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871912"/>
            <a:ext cx="4191000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69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533400"/>
            <a:ext cx="5638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  <a:solidFill>
                  <a:srgbClr val="00B050"/>
                </a:solidFill>
                <a:latin typeface="SolaimanLipi" pitchFamily="2" charset="0"/>
                <a:cs typeface="SolaimanLipi" pitchFamily="2" charset="0"/>
              </a:rPr>
              <a:t>মোঃ কামরুজ্জামান</a:t>
            </a:r>
          </a:p>
          <a:p>
            <a:pPr algn="ctr"/>
            <a:r>
              <a:rPr lang="bn-BD" sz="4000" dirty="0" smtClean="0"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  <a:solidFill>
                  <a:srgbClr val="00B050"/>
                </a:solidFill>
                <a:latin typeface="SolaimanLipi" pitchFamily="2" charset="0"/>
                <a:cs typeface="SolaimanLipi" pitchFamily="2" charset="0"/>
              </a:rPr>
              <a:t>সহকারী শিক্ষক (কম্পিউটার)</a:t>
            </a:r>
          </a:p>
          <a:p>
            <a:pPr algn="ctr"/>
            <a:r>
              <a:rPr lang="bn-BD" sz="4000" dirty="0" smtClean="0"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  <a:solidFill>
                  <a:srgbClr val="00B050"/>
                </a:solidFill>
                <a:latin typeface="SolaimanLipi" pitchFamily="2" charset="0"/>
                <a:cs typeface="SolaimanLipi" pitchFamily="2" charset="0"/>
              </a:rPr>
              <a:t>ছাতার পাড়া মাধ্যমিক বিদ্যালয়</a:t>
            </a:r>
          </a:p>
          <a:p>
            <a:pPr algn="ctr"/>
            <a:r>
              <a:rPr lang="bn-BD" sz="4000" dirty="0" smtClean="0"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  <a:solidFill>
                  <a:srgbClr val="00B050"/>
                </a:solidFill>
                <a:latin typeface="SolaimanLipi" pitchFamily="2" charset="0"/>
                <a:cs typeface="SolaimanLipi" pitchFamily="2" charset="0"/>
              </a:rPr>
              <a:t>দৌলতপুর,কুষ্টিয়া।</a:t>
            </a:r>
            <a:endParaRPr lang="en-US" sz="4000" dirty="0"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  <a:solidFill>
                <a:srgbClr val="00B050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72200" y="5334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50" name="Picture 2" descr="E:\TEACHERS PHOTO\zaman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1000"/>
            <a:ext cx="23622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70131" y="4343400"/>
            <a:ext cx="4191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SolaimanLipi" pitchFamily="2" charset="0"/>
                <a:cs typeface="SolaimanLipi" pitchFamily="2" charset="0"/>
              </a:rPr>
              <a:t>শ্রেনিঃ নবম</a:t>
            </a:r>
          </a:p>
          <a:p>
            <a:pPr algn="ctr"/>
            <a:r>
              <a:rPr lang="bn-BD" sz="4400" dirty="0" smtClean="0">
                <a:latin typeface="SolaimanLipi" pitchFamily="2" charset="0"/>
                <a:cs typeface="SolaimanLipi" pitchFamily="2" charset="0"/>
              </a:rPr>
              <a:t>বিষয়ঃকম্পিউটার শিক্ষা</a:t>
            </a:r>
            <a:endParaRPr lang="en-US" sz="4400" dirty="0">
              <a:latin typeface="SolaimanLipi" pitchFamily="2" charset="0"/>
              <a:cs typeface="SolaimanLip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01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6096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75" name="Picture 3" descr="C:\Users\kamrul\Desktop\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" y="142306"/>
            <a:ext cx="4395788" cy="167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38200" y="28194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57800" y="28194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78" name="Picture 6" descr="C:\Users\kamrul\Desktop\h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94554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067550" y="1804541"/>
            <a:ext cx="2019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SolaimanLipi" pitchFamily="2" charset="0"/>
                <a:cs typeface="SolaimanLipi" pitchFamily="2" charset="0"/>
              </a:rPr>
              <a:t>   </a:t>
            </a:r>
            <a:r>
              <a:rPr lang="bn-BD" sz="3600" dirty="0" smtClean="0">
                <a:latin typeface="SolaimanLipi" pitchFamily="2" charset="0"/>
                <a:cs typeface="SolaimanLipi" pitchFamily="2" charset="0"/>
              </a:rPr>
              <a:t>মাউস</a:t>
            </a:r>
            <a:endParaRPr lang="en-US" sz="36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66181" y="6006680"/>
            <a:ext cx="521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SolaimanLipi" pitchFamily="2" charset="0"/>
                <a:cs typeface="SolaimanLipi" pitchFamily="2" charset="0"/>
              </a:rPr>
              <a:t>মাদার বোর্ড</a:t>
            </a:r>
            <a:endParaRPr lang="en-US" sz="40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7683" y="1752600"/>
            <a:ext cx="310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SolaimanLipi" pitchFamily="2" charset="0"/>
                <a:cs typeface="SolaimanLipi" pitchFamily="2" charset="0"/>
              </a:rPr>
              <a:t>    কী-বোর্ড</a:t>
            </a:r>
            <a:endParaRPr lang="en-US" sz="3200" dirty="0">
              <a:latin typeface="SolaimanLipi" pitchFamily="2" charset="0"/>
              <a:cs typeface="SolaimanLipi" pitchFamily="2" charset="0"/>
            </a:endParaRPr>
          </a:p>
        </p:txBody>
      </p:sp>
      <p:pic>
        <p:nvPicPr>
          <p:cNvPr id="1026" name="Picture 2" descr="C:\Users\kamrul\Desktop\MOTHER BOAR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077" y="2430015"/>
            <a:ext cx="5592473" cy="336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32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572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95800" y="641866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Users\kamrul\Desktop\so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231084"/>
            <a:ext cx="24384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amrul\Desktop\s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1198765"/>
            <a:ext cx="3124200" cy="259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ame 5"/>
          <p:cNvSpPr/>
          <p:nvPr/>
        </p:nvSpPr>
        <p:spPr>
          <a:xfrm>
            <a:off x="1752600" y="3974284"/>
            <a:ext cx="2209800" cy="8382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সিডি ডিস্ক</a:t>
            </a:r>
            <a:endParaRPr lang="en-US" sz="36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9" name="Frame 8"/>
          <p:cNvSpPr/>
          <p:nvPr/>
        </p:nvSpPr>
        <p:spPr>
          <a:xfrm>
            <a:off x="5931877" y="3804138"/>
            <a:ext cx="2438400" cy="8382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ইউন্ডোজ ভিস্তা</a:t>
            </a:r>
            <a:endParaRPr lang="en-US" sz="28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88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kamrul\Desktop\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46" y="142251"/>
            <a:ext cx="2872154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kamrul\Desktop\h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664" y="390525"/>
            <a:ext cx="1981201" cy="1170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kamrul\Desktop\har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488" y="2211565"/>
            <a:ext cx="3748087" cy="179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kamrul\Desktop\sof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930134"/>
            <a:ext cx="2617177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kamrul\Desktop\s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930134"/>
            <a:ext cx="24384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7734" y="1561476"/>
            <a:ext cx="15767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SolaimanLipi" pitchFamily="2" charset="0"/>
                <a:cs typeface="SolaimanLipi" pitchFamily="2" charset="0"/>
              </a:rPr>
              <a:t>কী-বোর্ড</a:t>
            </a:r>
            <a:endParaRPr lang="en-US" sz="32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23184" y="1561476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2" charset="0"/>
                <a:cs typeface="SolaimanLipi" pitchFamily="2" charset="0"/>
              </a:rPr>
              <a:t>   মাউস</a:t>
            </a:r>
            <a:endParaRPr lang="en-US" sz="36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631" y="4039805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2" charset="0"/>
                <a:cs typeface="SolaimanLipi" pitchFamily="2" charset="0"/>
              </a:rPr>
              <a:t>মাদার বোর্ড</a:t>
            </a:r>
            <a:endParaRPr lang="en-US" sz="36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6074677"/>
            <a:ext cx="2464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SolaimanLipi" pitchFamily="2" charset="0"/>
                <a:cs typeface="SolaimanLipi" pitchFamily="2" charset="0"/>
              </a:rPr>
              <a:t>সিডি ডিস্ক</a:t>
            </a:r>
            <a:endParaRPr lang="en-US" sz="32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99738" y="59436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SolaimanLipi" pitchFamily="2" charset="0"/>
                <a:cs typeface="SolaimanLipi" pitchFamily="2" charset="0"/>
              </a:rPr>
              <a:t>    ইউন্ডোজ ভিস্তা</a:t>
            </a:r>
            <a:endParaRPr lang="en-US" sz="2800" dirty="0">
              <a:latin typeface="SolaimanLipi" pitchFamily="2" charset="0"/>
              <a:cs typeface="SolaimanLip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95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457200" y="381000"/>
            <a:ext cx="8382000" cy="1524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35168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SolaimanLipi" pitchFamily="2" charset="0"/>
                <a:cs typeface="SolaimanLipi" pitchFamily="2" charset="0"/>
              </a:rPr>
              <a:t>পাঠদানের আলোচ্য বিষয়ঃ</a:t>
            </a:r>
            <a:endParaRPr lang="en-US" sz="54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57200" y="2590800"/>
            <a:ext cx="8077200" cy="396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SolaimanLipi" pitchFamily="2" charset="0"/>
                <a:cs typeface="SolaimanLipi" pitchFamily="2" charset="0"/>
              </a:rPr>
              <a:t>কম্পিউটারের হার্ডওয়্যার ও সফটওয়্যার</a:t>
            </a:r>
            <a:endParaRPr lang="en-US" sz="6000" dirty="0">
              <a:latin typeface="SolaimanLipi" pitchFamily="2" charset="0"/>
              <a:cs typeface="SolaimanLip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90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 descr="Sphere"/>
          <p:cNvSpPr txBox="1">
            <a:spLocks noChangeArrowheads="1"/>
          </p:cNvSpPr>
          <p:nvPr/>
        </p:nvSpPr>
        <p:spPr bwMode="auto">
          <a:xfrm>
            <a:off x="381000" y="304800"/>
            <a:ext cx="8458200" cy="1323975"/>
          </a:xfrm>
          <a:prstGeom prst="rect">
            <a:avLst/>
          </a:prstGeom>
          <a:pattFill prst="sphere">
            <a:fgClr>
              <a:schemeClr val="accent1"/>
            </a:fgClr>
            <a:bgClr>
              <a:srgbClr val="FF0000"/>
            </a:bgClr>
          </a:pattFill>
          <a:ln w="76200" cmpd="tri">
            <a:pattFill prst="sphere">
              <a:fgClr>
                <a:srgbClr val="00FF00"/>
              </a:fgClr>
              <a:bgClr>
                <a:srgbClr val="FF0000"/>
              </a:bgClr>
            </a:patt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n-BD" sz="8000" b="0" dirty="0">
                <a:latin typeface="Nikosh" pitchFamily="2" charset="0"/>
                <a:cs typeface="Nikosh" pitchFamily="2" charset="0"/>
              </a:rPr>
              <a:t>শিখনফল</a:t>
            </a:r>
            <a:endParaRPr lang="en-US" sz="8000" b="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Frame 9"/>
          <p:cNvSpPr/>
          <p:nvPr/>
        </p:nvSpPr>
        <p:spPr>
          <a:xfrm>
            <a:off x="381000" y="1858108"/>
            <a:ext cx="8534400" cy="1066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১। হার্ডওয়্যার কি তা বলতে ও লিখতে পারবে।</a:t>
            </a:r>
            <a:endParaRPr lang="en-US" sz="40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11" name="Frame 10"/>
          <p:cNvSpPr/>
          <p:nvPr/>
        </p:nvSpPr>
        <p:spPr>
          <a:xfrm>
            <a:off x="381000" y="3194538"/>
            <a:ext cx="8534400" cy="1066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২</a:t>
            </a:r>
            <a:r>
              <a:rPr lang="bn-BD" sz="48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। সফটওয়্যার কি তা বলতে পারবে।</a:t>
            </a:r>
            <a:endParaRPr lang="en-US" sz="48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12" name="Frame 11"/>
          <p:cNvSpPr/>
          <p:nvPr/>
        </p:nvSpPr>
        <p:spPr>
          <a:xfrm>
            <a:off x="381000" y="4648200"/>
            <a:ext cx="8534400" cy="1066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৩</a:t>
            </a:r>
            <a:r>
              <a:rPr lang="bn-BD" sz="40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। সফটওয়্যারের শ্রেনী বিভাগ করতে পারবে।  </a:t>
            </a:r>
            <a:endParaRPr lang="en-US" sz="40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76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/>
          <p:cNvSpPr/>
          <p:nvPr/>
        </p:nvSpPr>
        <p:spPr>
          <a:xfrm>
            <a:off x="175259" y="3048000"/>
            <a:ext cx="8915400" cy="8382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হার্ডওয়্যারকে তিন ভাগে ভাগ করা হয়</a:t>
            </a:r>
            <a:endParaRPr lang="en-US" sz="48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533400" y="3886200"/>
            <a:ext cx="198119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ame 15"/>
          <p:cNvSpPr/>
          <p:nvPr/>
        </p:nvSpPr>
        <p:spPr>
          <a:xfrm>
            <a:off x="175259" y="4648200"/>
            <a:ext cx="1752600" cy="6096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ইনপুট</a:t>
            </a:r>
            <a:endParaRPr lang="en-US" sz="44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18" name="Down Arrow 17"/>
          <p:cNvSpPr/>
          <p:nvPr/>
        </p:nvSpPr>
        <p:spPr>
          <a:xfrm flipH="1">
            <a:off x="4179588" y="3886200"/>
            <a:ext cx="60578" cy="4779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ame 19"/>
          <p:cNvSpPr/>
          <p:nvPr/>
        </p:nvSpPr>
        <p:spPr>
          <a:xfrm>
            <a:off x="2981983" y="4364182"/>
            <a:ext cx="2455787" cy="1046018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প্রসেসিং</a:t>
            </a:r>
            <a:endParaRPr lang="en-US" sz="48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23" name="Down Arrow 22"/>
          <p:cNvSpPr/>
          <p:nvPr/>
        </p:nvSpPr>
        <p:spPr>
          <a:xfrm flipH="1">
            <a:off x="7665719" y="3886200"/>
            <a:ext cx="45719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ame 24"/>
          <p:cNvSpPr/>
          <p:nvPr/>
        </p:nvSpPr>
        <p:spPr>
          <a:xfrm>
            <a:off x="6515100" y="4495800"/>
            <a:ext cx="2209800" cy="914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আউটপুট</a:t>
            </a:r>
            <a:endParaRPr lang="en-US" sz="40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  <p:pic>
        <p:nvPicPr>
          <p:cNvPr id="4098" name="Picture 2" descr="C:\Users\kamrul\Desktop\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9" y="583418"/>
            <a:ext cx="3228975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kamrul\Desktop\process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57200"/>
            <a:ext cx="230505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kamrul\Desktop\monito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289" y="52387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28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  <p:bldP spid="18" grpId="0" animBg="1"/>
      <p:bldP spid="20" grpId="0" animBg="1"/>
      <p:bldP spid="23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amrul\Desktop\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3228975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amrul\Desktop\h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57200"/>
            <a:ext cx="2619375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90600" y="1952625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2" charset="0"/>
                <a:cs typeface="SolaimanLipi" pitchFamily="2" charset="0"/>
              </a:rPr>
              <a:t>    কী-বোর্ড</a:t>
            </a:r>
            <a:endParaRPr lang="en-US" sz="36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11178" y="2003971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SolaimanLipi" pitchFamily="2" charset="0"/>
                <a:cs typeface="SolaimanLipi" pitchFamily="2" charset="0"/>
              </a:rPr>
              <a:t>মাউস</a:t>
            </a:r>
            <a:endParaRPr lang="en-US" sz="32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3429000"/>
            <a:ext cx="838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SolaimanLipi" pitchFamily="2" charset="0"/>
                <a:cs typeface="SolaimanLipi" pitchFamily="2" charset="0"/>
              </a:rPr>
              <a:t>সাধারনত কম্পিউটারে  কোন তথ্য  ইনপুট দেওয়ার জন্য  এই যন্ত্রগুলো ব্যবহার করা হয়। </a:t>
            </a:r>
            <a:endParaRPr lang="en-US" sz="4000" dirty="0">
              <a:latin typeface="SolaimanLipi" pitchFamily="2" charset="0"/>
              <a:cs typeface="SolaimanLip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17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amrul\Desktop\r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81000"/>
            <a:ext cx="46482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09800" y="2524125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SolaimanLipi" pitchFamily="2" charset="0"/>
                <a:cs typeface="SolaimanLipi" pitchFamily="2" charset="0"/>
              </a:rPr>
              <a:t>               র‍্যাম</a:t>
            </a:r>
            <a:endParaRPr lang="en-US" sz="40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41910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RAM: Random Access Memory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4002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amrul\Desktop\dard dis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04800"/>
            <a:ext cx="268605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90800" y="22860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SolaimanLipi" pitchFamily="2" charset="0"/>
                <a:cs typeface="SolaimanLipi" pitchFamily="2" charset="0"/>
              </a:rPr>
              <a:t>     হার্ডডিস্ক</a:t>
            </a:r>
            <a:endParaRPr lang="en-US" sz="40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581400"/>
            <a:ext cx="800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ROM: Read Only Memory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7127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amrul\Desktop\process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145" y="304800"/>
            <a:ext cx="42672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81400" y="26670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SolaimanLipi" pitchFamily="2" charset="0"/>
                <a:cs typeface="SolaimanLipi" pitchFamily="2" charset="0"/>
              </a:rPr>
              <a:t>প্রসেসর</a:t>
            </a:r>
            <a:endParaRPr lang="en-US" sz="44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2945" y="3505200"/>
            <a:ext cx="7467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400" dirty="0" smtClean="0">
                <a:latin typeface="SolaimanLipi" pitchFamily="2" charset="0"/>
                <a:cs typeface="SolaimanLipi" pitchFamily="2" charset="0"/>
              </a:rPr>
              <a:t>আমরা সাধারনত যে সকল তথ্য ইনপুট  আকারে দিয়, এই প্রসেসর সেই সকল তথ্য প্রসেসিং করে।</a:t>
            </a:r>
            <a:endParaRPr lang="en-US" sz="4400" dirty="0">
              <a:latin typeface="SolaimanLipi" pitchFamily="2" charset="0"/>
              <a:cs typeface="SolaimanLip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22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amrul\Desktop\moni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7061"/>
            <a:ext cx="31242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kamrul\Desktop\prin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52400"/>
            <a:ext cx="2743199" cy="208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371600" y="2234911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SolaimanLipi" pitchFamily="2" charset="0"/>
                <a:cs typeface="SolaimanLipi" pitchFamily="2" charset="0"/>
              </a:rPr>
              <a:t>    </a:t>
            </a:r>
            <a:r>
              <a:rPr lang="bn-BD" sz="3600" dirty="0" smtClean="0">
                <a:latin typeface="SolaimanLipi" pitchFamily="2" charset="0"/>
                <a:cs typeface="SolaimanLipi" pitchFamily="2" charset="0"/>
              </a:rPr>
              <a:t>মনিটর</a:t>
            </a:r>
            <a:endParaRPr lang="en-US" sz="36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91200" y="2248766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2" charset="0"/>
                <a:cs typeface="SolaimanLipi" pitchFamily="2" charset="0"/>
              </a:rPr>
              <a:t>   প্রিন্টার</a:t>
            </a:r>
            <a:endParaRPr lang="en-US" sz="36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3048000"/>
            <a:ext cx="784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SolaimanLipi" pitchFamily="2" charset="0"/>
                <a:cs typeface="SolaimanLipi" pitchFamily="2" charset="0"/>
              </a:rPr>
              <a:t>প্রক্রিয়াকরণ তথ্যসমুহ প্রসেস হওয়ার পর মনিটর ও প্রিন্টার যন্ত্রে আউটপুট পাওয়া যায়।</a:t>
            </a:r>
            <a:endParaRPr lang="en-US" sz="4000" dirty="0">
              <a:latin typeface="SolaimanLipi" pitchFamily="2" charset="0"/>
              <a:cs typeface="SolaimanLip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56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410200" y="786825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সফটওয়্যার কি?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2" descr="E:\Ashraf 1st content\Resources\i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923897">
            <a:off x="284200" y="1665352"/>
            <a:ext cx="4019550" cy="2362200"/>
          </a:xfrm>
          <a:prstGeom prst="rect">
            <a:avLst/>
          </a:prstGeom>
          <a:noFill/>
        </p:spPr>
      </p:pic>
      <p:pic>
        <p:nvPicPr>
          <p:cNvPr id="18" name="Picture 2" descr="E:\Ashraf 1st content\Resources\1q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600200"/>
            <a:ext cx="2752725" cy="213360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0" y="4491097"/>
            <a:ext cx="7924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কোন কাজ সম্পাদনের উদ্দেশ্যে কম্পিউটারের ভাষায় ধারাবাহিকভাবে সাজানো নির্দেশমালাকে প্রোগ্রাম বলে। প্রোগ্রাম যা কম্পিউটারের হার্ডওয়্যার ও ব্যবহারকারীর মধ্যে সম্পর্ক সৃষ্টির মাধ্যমে হার্ডওয়্যারকে কার্যক্ষম করে তোলে তাকে সফটওয়্যার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93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609600"/>
            <a:ext cx="7467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কম্পিউটারের সফটওয়্যারের প্রকারভেদের ছক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1800" y="13716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সফটওয়্যার</a:t>
            </a:r>
            <a:endParaRPr lang="en-US" sz="3600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695700" y="20955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990600" y="2286000"/>
            <a:ext cx="6400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794254" y="2513806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7086600" y="2590800"/>
            <a:ext cx="6096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0" y="2832557"/>
            <a:ext cx="30652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অপারেটিং সফটওয়্যার </a:t>
            </a:r>
            <a:endParaRPr lang="en-US" sz="3200" dirty="0"/>
          </a:p>
        </p:txBody>
      </p:sp>
      <p:sp>
        <p:nvSpPr>
          <p:cNvPr id="21" name="Rectangle 20"/>
          <p:cNvSpPr/>
          <p:nvPr/>
        </p:nvSpPr>
        <p:spPr>
          <a:xfrm>
            <a:off x="5638800" y="2898764"/>
            <a:ext cx="350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এ্যাপ্লিকেশন সফটওয়্যার </a:t>
            </a:r>
            <a:endParaRPr lang="en-US" sz="3200" dirty="0"/>
          </a:p>
        </p:txBody>
      </p:sp>
      <p:pic>
        <p:nvPicPr>
          <p:cNvPr id="23" name="Picture 2" descr="E:\Ashraf 1st content\Resources\1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7145" y="3733800"/>
            <a:ext cx="2676525" cy="2286000"/>
          </a:xfrm>
          <a:prstGeom prst="rect">
            <a:avLst/>
          </a:prstGeom>
          <a:noFill/>
        </p:spPr>
      </p:pic>
      <p:pic>
        <p:nvPicPr>
          <p:cNvPr id="25" name="Picture 2" descr="E:\Ashraf 1st content\Resources\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3803072"/>
            <a:ext cx="2619375" cy="1743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70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9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3810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786825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u="sng" dirty="0" smtClean="0">
                <a:latin typeface="NikoshBAN" pitchFamily="2" charset="0"/>
                <a:cs typeface="NikoshBAN" pitchFamily="2" charset="0"/>
              </a:rPr>
              <a:t>অপারেটিং সিস্টেমের কাজ কি?</a:t>
            </a:r>
            <a:endParaRPr lang="en-US" sz="32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600200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1625025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১)ফাইল ও এ্যাপ্লিকেশন প্রোগ্রামকে প্রধান স্মৃতিতে নিয়ে আসা।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667000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2234625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২)ব্যবহারকারীর নির্দেশ গ্রহন করা এবং কার্যকর করা।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" y="31242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2996625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৩)ডিক্সকে কাজের উপযোগী করা বা ফরমেট করা।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9600" y="41148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3682425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৪)ইনপুট ও আউটপুট ডিভাইস নিয়ন্ত্রন করা ইত্যাদি।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1000" y="4648200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4" name="Picture 2" descr="E:\Ashraf 1st content\Resources\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733925"/>
            <a:ext cx="2619375" cy="1743075"/>
          </a:xfrm>
          <a:prstGeom prst="rect">
            <a:avLst/>
          </a:prstGeom>
          <a:noFill/>
        </p:spPr>
      </p:pic>
      <p:pic>
        <p:nvPicPr>
          <p:cNvPr id="26" name="Picture 2" descr="E:\Ashraf 1st content\Resources\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4267200"/>
            <a:ext cx="3200400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696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9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4572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782" y="309027"/>
            <a:ext cx="8285018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b="1" u="sng" dirty="0" smtClean="0">
                <a:latin typeface="NikoshBAN" pitchFamily="2" charset="0"/>
                <a:cs typeface="NikoshBAN" pitchFamily="2" charset="0"/>
              </a:rPr>
              <a:t>এ্যাপ্লিকেশন প্রোগ্রামের কাজ কি?</a:t>
            </a:r>
            <a:endParaRPr lang="en-US" sz="44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82" y="1816387"/>
            <a:ext cx="36576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১)লেখালেখির কাজ করা।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6927" y="3562291"/>
            <a:ext cx="41148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৩)ছবি সম্পাদনার কাজ করা।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39624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800600"/>
            <a:ext cx="79248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৪)ব্যবহারকারীর চাহিদা অনুযায়ী প্রোগ্রাম তৈরী করে কাজ করা।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0" y="1447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2" descr="E:\Ashraf 1st content\Resources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1143000"/>
            <a:ext cx="1885950" cy="2419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13" name="TextBox 12"/>
          <p:cNvSpPr txBox="1"/>
          <p:nvPr/>
        </p:nvSpPr>
        <p:spPr>
          <a:xfrm>
            <a:off x="7391400" y="8265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6" name="Picture 2" descr="http://sr.photos3.fotosearch.com/bthumb/ULY/ULY043/u121576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1143000"/>
            <a:ext cx="1076325" cy="2438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78766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533400" y="228600"/>
            <a:ext cx="8153400" cy="9906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দলীয় কাজ</a:t>
            </a:r>
            <a:endParaRPr lang="en-US" sz="60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609600" y="1524000"/>
            <a:ext cx="8077200" cy="9906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১‌। কী-বোর্ড ও মাউস কম্পিউটারের কোন কাজে লাগে?</a:t>
            </a:r>
            <a:endParaRPr lang="en-US" sz="36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609600" y="2895600"/>
            <a:ext cx="8077200" cy="1143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২। স্হায়ীভাবে সংরক্ষন করা কাজ  কোথায় জমা হয়?</a:t>
            </a:r>
            <a:endParaRPr lang="en-US" sz="36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571500" y="4343400"/>
            <a:ext cx="8077200" cy="1524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৩। র‍্যামের তথ্য কতক্ষন স্থায়ী থাকে?</a:t>
            </a:r>
            <a:endParaRPr lang="en-US" sz="40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24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981200" y="152400"/>
            <a:ext cx="5257800" cy="259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>
                <a:latin typeface="SolaimanLipi" pitchFamily="2" charset="0"/>
                <a:cs typeface="SolaimanLipi" pitchFamily="2" charset="0"/>
              </a:rPr>
              <a:t>মূল্যায়ন</a:t>
            </a:r>
            <a:endParaRPr lang="en-US" sz="115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609600" y="3276600"/>
            <a:ext cx="8077200" cy="6096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১</a:t>
            </a:r>
            <a:r>
              <a:rPr lang="bn-BD" sz="40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।</a:t>
            </a:r>
            <a:r>
              <a:rPr lang="bn-BD" sz="40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প্রসেসর এর কাজ কি?</a:t>
            </a:r>
            <a:endParaRPr lang="en-US" sz="40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571500" y="4191000"/>
            <a:ext cx="8077200" cy="685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২। </a:t>
            </a:r>
            <a:r>
              <a:rPr lang="bn-BD" sz="36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কোন কোন যন্ত্রের মাধ্যমে আউটপুট পা ওয়া যায়।</a:t>
            </a:r>
            <a:endParaRPr lang="en-US" sz="36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609600" y="5181600"/>
            <a:ext cx="8039100" cy="685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৩। প্রিন্টার দিয়ে কোন কাজ করা হয়?</a:t>
            </a:r>
            <a:endParaRPr lang="en-US" sz="3200" b="1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09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n 3"/>
          <p:cNvSpPr/>
          <p:nvPr/>
        </p:nvSpPr>
        <p:spPr>
          <a:xfrm>
            <a:off x="1143000" y="457200"/>
            <a:ext cx="6934200" cy="20574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>
                <a:latin typeface="SolaimanLipi" pitchFamily="2" charset="0"/>
                <a:cs typeface="SolaimanLipi" pitchFamily="2" charset="0"/>
              </a:rPr>
              <a:t>বাড়ির কাজ</a:t>
            </a:r>
            <a:endParaRPr lang="en-US" sz="11500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1143000" y="3200400"/>
            <a:ext cx="7391400" cy="26670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SolaimanLipi" pitchFamily="2" charset="0"/>
                <a:cs typeface="SolaimanLipi" pitchFamily="2" charset="0"/>
              </a:rPr>
              <a:t>হার্ডওয়্যার  ও সফটওয়্যার একে অপরের সাথে অঙ্গাঅঙ্গীভাবে জড়িত তোমার স্বপক্ষে যুক্তি দেখাও।</a:t>
            </a:r>
            <a:endParaRPr lang="en-US" sz="4400" dirty="0">
              <a:latin typeface="SolaimanLipi" pitchFamily="2" charset="0"/>
              <a:cs typeface="SolaimanLip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95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1143000" y="457200"/>
            <a:ext cx="6629400" cy="304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chemeClr val="tx1"/>
                </a:solidFill>
                <a:latin typeface="SolaimanLipi" pitchFamily="2" charset="0"/>
                <a:cs typeface="SolaimanLipi" pitchFamily="2" charset="0"/>
              </a:rPr>
              <a:t>ধন্যবাদ সবাইকে</a:t>
            </a:r>
            <a:endParaRPr lang="en-US" sz="8800" dirty="0">
              <a:solidFill>
                <a:schemeClr val="tx1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752600" y="4038600"/>
            <a:ext cx="5867400" cy="2514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kamrul\Desktop\ro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4324717"/>
            <a:ext cx="3352800" cy="206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9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324</Words>
  <Application>Microsoft Office PowerPoint</Application>
  <PresentationFormat>On-screen Show (4:3)</PresentationFormat>
  <Paragraphs>65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kamrul</dc:creator>
  <cp:lastModifiedBy>kamrul</cp:lastModifiedBy>
  <cp:revision>101</cp:revision>
  <dcterms:created xsi:type="dcterms:W3CDTF">2013-09-25T06:34:14Z</dcterms:created>
  <dcterms:modified xsi:type="dcterms:W3CDTF">2013-09-30T04:50:08Z</dcterms:modified>
</cp:coreProperties>
</file>